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0" r:id="rId3"/>
    <p:sldId id="265" r:id="rId4"/>
    <p:sldId id="266" r:id="rId5"/>
    <p:sldId id="263" r:id="rId6"/>
    <p:sldId id="267" r:id="rId7"/>
    <p:sldId id="268" r:id="rId8"/>
    <p:sldId id="269" r:id="rId9"/>
    <p:sldId id="271" r:id="rId10"/>
    <p:sldId id="262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24.06.2021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6B77-132A-4C88-BA93-9905E1FE41CB}" type="datetime1">
              <a:rPr lang="pl-PL" smtClean="0"/>
              <a:t>24.06.2021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35B6-D3CD-4FCC-BA59-99366701C206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72B-10FF-4B44-AA3B-4110331F1209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78A-306D-4354-BC61-ECEFDEF8D3C0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E284-8F8D-4EA6-B0CF-AB0D9F696069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E3FA-172F-47A4-B99E-4795D00AB2BF}" type="datetime1">
              <a:rPr lang="pl-PL" smtClean="0"/>
              <a:t>24.06.2021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C608-EBF3-49A8-9FE9-B7DA62A267CE}" type="datetime1">
              <a:rPr lang="pl-PL" smtClean="0"/>
              <a:t>24.06.2021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D7C9-5D6B-49E8-91D1-26E5D2163507}" type="datetime1">
              <a:rPr lang="pl-PL" smtClean="0"/>
              <a:t>24.06.2021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7AFD-A461-4560-9F9A-F68BA0B23FB4}" type="datetime1">
              <a:rPr lang="pl-PL" smtClean="0"/>
              <a:t>24.06.2021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115A-AC5B-409E-8496-CA9F9DB3AA52}" type="datetime1">
              <a:rPr lang="pl-PL" smtClean="0"/>
              <a:t>24.06.2021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A1B8-A69F-467E-B6CA-B6A4494018BE}" type="datetime1">
              <a:rPr lang="pl-PL" smtClean="0"/>
              <a:t>24.06.2021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5FF681-3271-4F50-8B52-431D1FB9E6BA}" type="datetime1">
              <a:rPr lang="pl-PL" smtClean="0"/>
              <a:t>24.06.2021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1484784"/>
            <a:ext cx="7406640" cy="3600400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ABC BEZPIECZNYCH NOWOCZESNYCH TECHNOLOGII PŁATNICZYCH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268760"/>
            <a:ext cx="7406640" cy="3600400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endParaRPr lang="pl-PL" altLang="pl-PL" sz="5600" b="1" dirty="0" smtClean="0">
              <a:solidFill>
                <a:srgbClr val="1F497D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PŁATNOŚCI ZBLIŻENIOWE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98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406640" cy="476814"/>
          </a:xfrm>
        </p:spPr>
        <p:txBody>
          <a:bodyPr>
            <a:no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pl-PL" altLang="pl-PL" sz="2800" b="1" dirty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PŁATNOŚCI ZBLIŻENIOWE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953344"/>
            <a:ext cx="8064896" cy="5904656"/>
          </a:xfrm>
        </p:spPr>
        <p:txBody>
          <a:bodyPr>
            <a:normAutofit fontScale="85000" lnSpcReduction="20000"/>
          </a:bodyPr>
          <a:lstStyle/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sz="3300" dirty="0">
                <a:solidFill>
                  <a:prstClr val="black"/>
                </a:solidFill>
                <a:latin typeface="Calibri" panose="020F0502020204030204"/>
              </a:rPr>
              <a:t>Prawie wszystkie nowo wydawane karty debetowe i karty kredytowe posiadają, oprócz tradycyjnego paska magnetycznego, także mikroprocesor umożliwiający dokonywanie </a:t>
            </a:r>
            <a:r>
              <a:rPr lang="pl-PL" altLang="pl-PL" sz="3300" b="1" dirty="0">
                <a:solidFill>
                  <a:prstClr val="black"/>
                </a:solidFill>
                <a:latin typeface="Calibri" panose="020F0502020204030204"/>
              </a:rPr>
              <a:t>tzw. płatności </a:t>
            </a:r>
            <a:r>
              <a:rPr lang="pl-PL" altLang="pl-PL" sz="3300" b="1" dirty="0" smtClean="0">
                <a:solidFill>
                  <a:prstClr val="black"/>
                </a:solidFill>
                <a:latin typeface="Calibri" panose="020F0502020204030204"/>
              </a:rPr>
              <a:t>zbliżeniowych.</a:t>
            </a: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sz="3300" dirty="0" smtClean="0">
                <a:solidFill>
                  <a:prstClr val="black"/>
                </a:solidFill>
                <a:latin typeface="Calibri" panose="020F0502020204030204"/>
              </a:rPr>
              <a:t>Płatności </a:t>
            </a:r>
            <a:r>
              <a:rPr lang="pl-PL" altLang="pl-PL" sz="3300" dirty="0">
                <a:solidFill>
                  <a:prstClr val="black"/>
                </a:solidFill>
                <a:latin typeface="Calibri" panose="020F0502020204030204"/>
              </a:rPr>
              <a:t>zbliżeniowe polegają na dokonywaniu szybkich płatności poprzez zbliżenie karty do terminalu (</a:t>
            </a:r>
            <a:r>
              <a:rPr lang="pl-PL" altLang="pl-PL" sz="3300" i="1" dirty="0">
                <a:solidFill>
                  <a:prstClr val="black"/>
                </a:solidFill>
                <a:latin typeface="Calibri" panose="020F0502020204030204"/>
              </a:rPr>
              <a:t>co do zasady płatności do wysokości </a:t>
            </a:r>
            <a:r>
              <a:rPr lang="pl-PL" altLang="pl-PL" sz="3300" i="1" dirty="0" smtClean="0">
                <a:solidFill>
                  <a:prstClr val="black"/>
                </a:solidFill>
                <a:latin typeface="Calibri" panose="020F0502020204030204"/>
              </a:rPr>
              <a:t>100 </a:t>
            </a:r>
            <a:r>
              <a:rPr lang="pl-PL" altLang="pl-PL" sz="3300" i="1" dirty="0">
                <a:solidFill>
                  <a:prstClr val="black"/>
                </a:solidFill>
                <a:latin typeface="Calibri" panose="020F0502020204030204"/>
              </a:rPr>
              <a:t>zł nie wymagają weryfikowania ich za pomocą nr PIN, podanie kodu PIN wymagane jest przy transakcjach powyżej tej kwoty</a:t>
            </a:r>
            <a:r>
              <a:rPr lang="pl-PL" altLang="pl-PL" sz="3300" dirty="0">
                <a:solidFill>
                  <a:prstClr val="black"/>
                </a:solidFill>
                <a:latin typeface="Calibri" panose="020F0502020204030204"/>
              </a:rPr>
              <a:t>).  </a:t>
            </a:r>
            <a:endParaRPr lang="pl-PL" altLang="pl-PL" sz="3300" strike="sngStrike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sz="3300" dirty="0" smtClean="0">
                <a:solidFill>
                  <a:prstClr val="black"/>
                </a:solidFill>
                <a:latin typeface="Calibri" panose="020F0502020204030204"/>
              </a:rPr>
              <a:t>Płatności </a:t>
            </a:r>
            <a:r>
              <a:rPr lang="pl-PL" altLang="pl-PL" sz="3300" dirty="0">
                <a:solidFill>
                  <a:prstClr val="black"/>
                </a:solidFill>
                <a:latin typeface="Calibri" panose="020F0502020204030204"/>
              </a:rPr>
              <a:t>zbliżeniowych można dokonywać nie tylko kartą, ale urządzeniami </a:t>
            </a:r>
            <a:r>
              <a:rPr lang="pl-PL" altLang="pl-PL" sz="3300" dirty="0" smtClean="0">
                <a:solidFill>
                  <a:prstClr val="black"/>
                </a:solidFill>
                <a:latin typeface="Calibri" panose="020F0502020204030204"/>
              </a:rPr>
              <a:t>elektronicznymi wyposażonymi </a:t>
            </a:r>
            <a:r>
              <a:rPr lang="pl-PL" altLang="pl-PL" sz="3300" dirty="0">
                <a:solidFill>
                  <a:prstClr val="black"/>
                </a:solidFill>
                <a:latin typeface="Calibri" panose="020F0502020204030204"/>
              </a:rPr>
              <a:t>w odpowiednie aplikacje np.: telefonem, zegarkiem.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2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2800" b="1" dirty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PŁATNOŚCI ZBLIŻENIOWE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7992888" cy="4176464"/>
          </a:xfrm>
        </p:spPr>
        <p:txBody>
          <a:bodyPr>
            <a:noAutofit/>
          </a:bodyPr>
          <a:lstStyle/>
          <a:p>
            <a:pPr lvl="0" algn="ctr"/>
            <a:endParaRPr lang="pl-PL" sz="2400" b="1" dirty="0" smtClean="0">
              <a:latin typeface="Calibri" panose="020F0502020204030204" pitchFamily="34" charset="0"/>
            </a:endParaRPr>
          </a:p>
          <a:p>
            <a:pPr marL="566737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400" dirty="0">
                <a:solidFill>
                  <a:prstClr val="black"/>
                </a:solidFill>
                <a:latin typeface="Calibri" panose="020F0502020204030204"/>
              </a:rPr>
              <a:t>Karty zbliżeniowe posiadają wszystkie zalety klasycznych kart płatniczych poszerzone o możliwość dokonywania zbliżeniowych płatności.</a:t>
            </a:r>
          </a:p>
          <a:p>
            <a:pPr marL="566737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400" b="1" dirty="0">
                <a:solidFill>
                  <a:srgbClr val="FF0000"/>
                </a:solidFill>
                <a:latin typeface="Calibri" panose="020F0502020204030204"/>
              </a:rPr>
              <a:t>Posiadaczy kart płatniczych zbliżeniowych dotyczą te same zasady bezpieczeństwa, co posiadaczy kart klasycznych. </a:t>
            </a:r>
          </a:p>
          <a:p>
            <a:pPr marL="566737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400" b="1" dirty="0">
                <a:solidFill>
                  <a:prstClr val="black"/>
                </a:solidFill>
                <a:latin typeface="Calibri" panose="020F0502020204030204"/>
              </a:rPr>
              <a:t>WAŻNE: </a:t>
            </a:r>
            <a:r>
              <a:rPr lang="pl-PL" sz="2400" dirty="0">
                <a:solidFill>
                  <a:prstClr val="black"/>
                </a:solidFill>
                <a:latin typeface="Calibri" panose="020F0502020204030204"/>
              </a:rPr>
              <a:t>Mimo doniesień prasowych o teoretycznych możliwościach nieuprawnionego odczytu karty, sklonowania karty, ataku typu przekaźnikowego – znaczna część z tych zagrożeń ograniczona jest do minimum przez mechanizmy zabezpieczające wbudowane w technologię zbliżeniową. Należy jedynie pilnować, by nie zgubić karty lub aby nie została nam skradziona - podobnie jak w przypadku gotówki, czy innych kart płatniczych. </a:t>
            </a:r>
          </a:p>
          <a:p>
            <a:pPr lvl="0" algn="ctr"/>
            <a:r>
              <a:rPr lang="pl-PL" sz="2400" dirty="0" smtClean="0">
                <a:latin typeface="Calibri" panose="020F0502020204030204" pitchFamily="34" charset="0"/>
              </a:rPr>
              <a:t> </a:t>
            </a:r>
            <a:endParaRPr lang="pl-PL" sz="2400" dirty="0">
              <a:latin typeface="Calibri" panose="020F0502020204030204" pitchFamily="34" charset="0"/>
            </a:endParaRPr>
          </a:p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61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2800" b="1" dirty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PŁATNOŚCI ZBLIŻENIOWE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7992888" cy="5256584"/>
          </a:xfrm>
        </p:spPr>
        <p:txBody>
          <a:bodyPr>
            <a:normAutofit fontScale="85000" lnSpcReduction="10000"/>
          </a:bodyPr>
          <a:lstStyle/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Trebuchet MS" pitchFamily="34" charset="0"/>
              <a:buAutoNum type="arabicPeriod"/>
              <a:defRPr/>
            </a:pP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W większości banków istnieje możliwość wprowadzenia dodatkowych limitów (</a:t>
            </a:r>
            <a:r>
              <a:rPr lang="pl-PL" altLang="pl-PL" sz="2800" i="1" dirty="0">
                <a:solidFill>
                  <a:prstClr val="black"/>
                </a:solidFill>
                <a:latin typeface="Calibri" panose="020F0502020204030204"/>
              </a:rPr>
              <a:t>ilościowych i kwotowych</a:t>
            </a: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) na realizację płatności bezgotówkowych i wpłat gotówkowych (</a:t>
            </a:r>
            <a:r>
              <a:rPr lang="pl-PL" altLang="pl-PL" sz="2800" i="1" dirty="0">
                <a:solidFill>
                  <a:prstClr val="black"/>
                </a:solidFill>
                <a:latin typeface="Calibri" panose="020F0502020204030204"/>
              </a:rPr>
              <a:t>np. co 10 płatność jest autoryzowana numerem PIN lub PIN konieczny każdorazowo po wydatkowaniu np. 300 zł</a:t>
            </a: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).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Trebuchet MS" pitchFamily="34" charset="0"/>
              <a:buAutoNum type="arabicPeriod"/>
              <a:defRPr/>
            </a:pPr>
            <a:r>
              <a:rPr lang="pl-PL" altLang="pl-PL" sz="2800" b="1" dirty="0">
                <a:solidFill>
                  <a:srgbClr val="000000"/>
                </a:solidFill>
                <a:latin typeface="Calibri" panose="020F0502020204030204"/>
              </a:rPr>
              <a:t>Z </a:t>
            </a:r>
            <a:r>
              <a:rPr lang="pl-PL" altLang="pl-PL" sz="2800" b="1" i="1" dirty="0">
                <a:solidFill>
                  <a:srgbClr val="000000"/>
                </a:solidFill>
                <a:latin typeface="Calibri" panose="020F0502020204030204"/>
              </a:rPr>
              <a:t>Analizy poziomu bezpieczeństwa </a:t>
            </a:r>
            <a:r>
              <a:rPr lang="pl-PL" altLang="pl-PL" sz="2800" b="1" i="1" dirty="0" smtClean="0">
                <a:solidFill>
                  <a:srgbClr val="000000"/>
                </a:solidFill>
                <a:latin typeface="Calibri" panose="020F0502020204030204"/>
              </a:rPr>
              <a:t>kart zbliżeniowych </a:t>
            </a:r>
            <a:r>
              <a:rPr lang="pl-PL" altLang="pl-PL" sz="2800" b="1" i="1" dirty="0">
                <a:solidFill>
                  <a:srgbClr val="000000"/>
                </a:solidFill>
                <a:latin typeface="Calibri" panose="020F0502020204030204"/>
              </a:rPr>
              <a:t>z punktu widzenia ich </a:t>
            </a:r>
            <a:r>
              <a:rPr lang="pl-PL" altLang="pl-PL" sz="2800" b="1" i="1" dirty="0">
                <a:solidFill>
                  <a:prstClr val="black"/>
                </a:solidFill>
                <a:latin typeface="Calibri" panose="020F0502020204030204"/>
              </a:rPr>
              <a:t>posiadaczy, </a:t>
            </a:r>
            <a:r>
              <a:rPr lang="pl-PL" altLang="pl-PL" sz="2800" b="1" dirty="0">
                <a:solidFill>
                  <a:srgbClr val="000000"/>
                </a:solidFill>
                <a:latin typeface="Calibri" panose="020F0502020204030204"/>
              </a:rPr>
              <a:t>przeprowadzonej przez Komisję </a:t>
            </a:r>
            <a:r>
              <a:rPr lang="pl-PL" altLang="pl-PL" sz="2800" b="1" dirty="0" smtClean="0">
                <a:solidFill>
                  <a:srgbClr val="000000"/>
                </a:solidFill>
                <a:latin typeface="Calibri" panose="020F0502020204030204"/>
              </a:rPr>
              <a:t>Nadzoru Finansowego </a:t>
            </a:r>
            <a:r>
              <a:rPr lang="pl-PL" altLang="pl-PL" sz="2800" b="1" dirty="0">
                <a:solidFill>
                  <a:srgbClr val="000000"/>
                </a:solidFill>
                <a:latin typeface="Calibri" panose="020F0502020204030204"/>
              </a:rPr>
              <a:t>wynika, iż poziom ryzyka związanego z korzystaniem z tego typu kart jest jednak zbliżony do poziomu ryzyka związanego z korzystaniem z </a:t>
            </a:r>
            <a:r>
              <a:rPr lang="pl-PL" altLang="pl-PL" sz="2800" b="1" dirty="0">
                <a:solidFill>
                  <a:prstClr val="black"/>
                </a:solidFill>
                <a:latin typeface="Calibri" panose="020F0502020204030204"/>
              </a:rPr>
              <a:t>kart, które nie są wyposażone w tę funkcjonalność. </a:t>
            </a:r>
            <a:endParaRPr lang="pl-PL" altLang="pl-PL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Trebuchet MS" pitchFamily="34" charset="0"/>
              <a:buAutoNum type="arabicPeriod"/>
              <a:defRPr/>
            </a:pP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Banki deklarują, iż transakcje oszukańcze dokonywane w trybie zbliżeniowym stanowią znikomy udział w ogóle tego typu transakcji (</a:t>
            </a:r>
            <a:r>
              <a:rPr lang="pl-PL" altLang="pl-PL" sz="2800" i="1" dirty="0">
                <a:solidFill>
                  <a:prstClr val="black"/>
                </a:solidFill>
                <a:latin typeface="Calibri" panose="020F0502020204030204"/>
              </a:rPr>
              <a:t>liczony w promilach</a:t>
            </a: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).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  <a:latin typeface="Calibri" pitchFamily="34" charset="0"/>
              </a:rPr>
              <a:t>ZASADY BEZPIECZNEGO POSŁUGIWANIA SIĘ KARTAMI PŁATNICZYMI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20880" cy="5184576"/>
          </a:xfrm>
        </p:spPr>
        <p:txBody>
          <a:bodyPr>
            <a:normAutofit fontScale="55000" lnSpcReduction="20000"/>
          </a:bodyPr>
          <a:lstStyle/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Trebuchet MS" pitchFamily="34" charset="0"/>
              <a:buAutoNum type="arabicPeriod"/>
              <a:defRPr/>
            </a:pPr>
            <a:r>
              <a:rPr lang="pl-PL" altLang="pl-PL" sz="5100" b="1" dirty="0" smtClean="0">
                <a:solidFill>
                  <a:srgbClr val="FF0000"/>
                </a:solidFill>
                <a:latin typeface="Calibri" panose="020F0502020204030204"/>
              </a:rPr>
              <a:t>UWAGA: </a:t>
            </a:r>
            <a:r>
              <a:rPr lang="pl-PL" altLang="pl-PL" sz="5100" dirty="0" smtClean="0">
                <a:solidFill>
                  <a:prstClr val="black"/>
                </a:solidFill>
                <a:latin typeface="Calibri" panose="020F0502020204030204"/>
              </a:rPr>
              <a:t>W </a:t>
            </a:r>
            <a:r>
              <a:rPr lang="pl-PL" altLang="pl-PL" sz="5100" dirty="0">
                <a:solidFill>
                  <a:prstClr val="black"/>
                </a:solidFill>
                <a:latin typeface="Calibri" panose="020F0502020204030204"/>
              </a:rPr>
              <a:t>wielu bankach nowe karty płatnicze przekazywane klientom po utracie ważności poprzednich automatycznie wyposażone są </a:t>
            </a:r>
            <a:br>
              <a:rPr lang="pl-PL" altLang="pl-PL" sz="51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pl-PL" altLang="pl-PL" sz="5100" dirty="0">
                <a:solidFill>
                  <a:prstClr val="black"/>
                </a:solidFill>
                <a:latin typeface="Calibri" panose="020F0502020204030204"/>
              </a:rPr>
              <a:t>w funkcjonalność płatności zbliżeniowych bez uprzedniego pytania posiadacza o wolę posiadania takiej funkcji. 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Trebuchet MS" pitchFamily="34" charset="0"/>
              <a:buAutoNum type="arabicPeriod"/>
              <a:defRPr/>
            </a:pPr>
            <a:r>
              <a:rPr lang="pl-PL" altLang="pl-PL" sz="5100" dirty="0">
                <a:solidFill>
                  <a:prstClr val="black"/>
                </a:solidFill>
                <a:latin typeface="Calibri" panose="020F0502020204030204"/>
              </a:rPr>
              <a:t>Składając wniosek o kartę płatniczą należy koniecznie sprawdzić/zapytać, czy wydana karta ma funkcję płatności zbliżeniowej, a jeśli tak, to warto wykształcić nawyk systematycznego korzystania z niej, tak by w razie jej utraty - szybko to zauważyć i poczynić odpowiednie kroki celem jej zablokowania. 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Trebuchet MS" pitchFamily="34" charset="0"/>
              <a:buAutoNum type="arabicPeriod"/>
              <a:defRPr/>
            </a:pPr>
            <a:r>
              <a:rPr lang="pl-PL" altLang="pl-PL" sz="5100" dirty="0">
                <a:solidFill>
                  <a:prstClr val="black"/>
                </a:solidFill>
                <a:latin typeface="Calibri" panose="020F0502020204030204"/>
              </a:rPr>
              <a:t>We wszystkich bankach istnieje </a:t>
            </a:r>
            <a:r>
              <a:rPr lang="pl-PL" altLang="pl-PL" sz="5100" b="1" dirty="0">
                <a:solidFill>
                  <a:prstClr val="black"/>
                </a:solidFill>
                <a:latin typeface="Calibri" panose="020F0502020204030204"/>
              </a:rPr>
              <a:t>możliwość dezaktywowania funkcji zbliżeniowej. </a:t>
            </a: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9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848872" cy="4464496"/>
          </a:xfrm>
        </p:spPr>
        <p:txBody>
          <a:bodyPr>
            <a:normAutofit/>
          </a:bodyPr>
          <a:lstStyle/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algn="ctr"/>
            <a:r>
              <a:rPr lang="pl-PL" sz="4800" b="1" dirty="0">
                <a:solidFill>
                  <a:srgbClr val="1B4A63"/>
                </a:solidFill>
                <a:latin typeface="Georgia"/>
              </a:rPr>
              <a:t>PŁATNOŚCI MOBILNE SMARTFONEM</a:t>
            </a:r>
            <a:r>
              <a:rPr lang="pl-PL" sz="5400" b="1" dirty="0">
                <a:solidFill>
                  <a:prstClr val="black"/>
                </a:solidFill>
                <a:latin typeface="Georgia"/>
              </a:rPr>
              <a:t/>
            </a:r>
            <a:br>
              <a:rPr lang="pl-PL" sz="5400" b="1" dirty="0">
                <a:solidFill>
                  <a:prstClr val="black"/>
                </a:solidFill>
                <a:latin typeface="Georgia"/>
              </a:rPr>
            </a:b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368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622664" cy="548822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rgbClr val="1B4A63"/>
                </a:solidFill>
                <a:latin typeface="Georgia"/>
              </a:rPr>
              <a:t>BEZPIECZEŃSTWO PŁATNOŚCI MOBILNYCH SMARTFONEM – podstawowe </a:t>
            </a:r>
            <a:r>
              <a:rPr lang="pl-PL" sz="2400" b="1" dirty="0" smtClean="0">
                <a:solidFill>
                  <a:srgbClr val="1B4A63"/>
                </a:solidFill>
                <a:latin typeface="Georgia"/>
              </a:rPr>
              <a:t>zasady</a:t>
            </a: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920880" cy="5877272"/>
          </a:xfrm>
        </p:spPr>
        <p:txBody>
          <a:bodyPr>
            <a:normAutofit fontScale="92500" lnSpcReduction="10000"/>
          </a:bodyPr>
          <a:lstStyle/>
          <a:p>
            <a:pPr marL="450850" lvl="0" indent="-3429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b="1" dirty="0">
                <a:solidFill>
                  <a:srgbClr val="000000"/>
                </a:solidFill>
                <a:latin typeface="Calibri" panose="020F0502020204030204"/>
              </a:rPr>
              <a:t>Nie należy instalować na smartfonie aplikacji z nieznanych źródeł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/>
              </a:rPr>
              <a:t>.</a:t>
            </a:r>
          </a:p>
          <a:p>
            <a:pPr marL="450850" lvl="0" indent="-3429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dirty="0">
                <a:solidFill>
                  <a:srgbClr val="000000"/>
                </a:solidFill>
                <a:latin typeface="Calibri" panose="020F0502020204030204"/>
              </a:rPr>
              <a:t>Telefon z zainstalowaną aplikacją do płatności mobilnych </a:t>
            </a:r>
            <a:r>
              <a:rPr lang="pl-PL" altLang="pl-PL" b="1" dirty="0">
                <a:solidFill>
                  <a:srgbClr val="000000"/>
                </a:solidFill>
                <a:latin typeface="Calibri" panose="020F0502020204030204"/>
              </a:rPr>
              <a:t>powinien mieć włączoną blokadę ekranu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/>
              </a:rPr>
              <a:t>, której dezaktywacja powinna wymagać wprowadzenia hasła (lub w inny sposób była możliwa do dokonania jedynie dla właściciela telefonu),</a:t>
            </a:r>
          </a:p>
          <a:p>
            <a:pPr marL="450850" lvl="0" indent="-3429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b="1" dirty="0">
                <a:solidFill>
                  <a:srgbClr val="000000"/>
                </a:solidFill>
                <a:latin typeface="Calibri" panose="020F0502020204030204"/>
              </a:rPr>
              <a:t>Hasło do telefonu powinno być inne niż do aplikacji płatności mobilnych; </a:t>
            </a:r>
            <a:r>
              <a:rPr lang="pl-PL" altLang="pl-PL" dirty="0">
                <a:solidFill>
                  <a:srgbClr val="000000"/>
                </a:solidFill>
                <a:latin typeface="Calibri" panose="020F0502020204030204"/>
              </a:rPr>
              <a:t>hasła te powinny również być trudne do odgadnięcia.</a:t>
            </a:r>
          </a:p>
          <a:p>
            <a:pPr marL="450850" lvl="0" indent="-3429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dirty="0">
                <a:solidFill>
                  <a:srgbClr val="000000"/>
                </a:solidFill>
                <a:latin typeface="Calibri" panose="020F0502020204030204"/>
              </a:rPr>
              <a:t>Nie należy zapisywać hasła do aplikacji płatności mobilnych na kartce (lub innym nośniku), zwłaszcza przechowywanej wraz z telefonem.</a:t>
            </a:r>
          </a:p>
          <a:p>
            <a:pPr marL="450850" lvl="0" indent="-3429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dirty="0">
                <a:solidFill>
                  <a:srgbClr val="000000"/>
                </a:solidFill>
                <a:latin typeface="Calibri" panose="020F0502020204030204"/>
              </a:rPr>
              <a:t>Należy ograniczyć wartość transakcji, które można dokonać za pomocą aplikacji mobilnej</a:t>
            </a:r>
            <a:r>
              <a:rPr lang="pl-PL" altLang="pl-PL" sz="3000" dirty="0">
                <a:solidFill>
                  <a:srgbClr val="000000"/>
                </a:solidFill>
                <a:latin typeface="Calibri" panose="020F0502020204030204"/>
              </a:rPr>
              <a:t>.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622664" cy="548822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rgbClr val="1B4A63"/>
                </a:solidFill>
                <a:latin typeface="Georgia"/>
              </a:rPr>
              <a:t>BEZPIECZEŃSTWO PŁATNOŚCI MOBILNYCH SMARTFONEM – podstawowe </a:t>
            </a:r>
            <a:r>
              <a:rPr lang="pl-PL" sz="2400" b="1" dirty="0" smtClean="0">
                <a:solidFill>
                  <a:srgbClr val="1B4A63"/>
                </a:solidFill>
                <a:latin typeface="Georgia"/>
              </a:rPr>
              <a:t>zasady</a:t>
            </a: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880" cy="5760640"/>
          </a:xfrm>
        </p:spPr>
        <p:txBody>
          <a:bodyPr>
            <a:normAutofit fontScale="85000" lnSpcReduction="10000"/>
          </a:bodyPr>
          <a:lstStyle/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6"/>
              <a:defRPr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Należy wyłączyć w smartfonie opcję pozwalającą korzystać z otwartej sieci Wi-Fi w czasie, gdy wpisujemy loginy, hasła i PIN-y. 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6"/>
              <a:defRPr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Dokonując płatności mobilnych za pomocą aplikacji zainstalowanej </a:t>
            </a: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w 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smartfonie należy korzystać z </a:t>
            </a:r>
            <a:r>
              <a:rPr lang="pl-PL" altLang="pl-PL" sz="2800" dirty="0" err="1">
                <a:solidFill>
                  <a:srgbClr val="000000"/>
                </a:solidFill>
                <a:latin typeface="Calibri" panose="020F0502020204030204"/>
              </a:rPr>
              <a:t>internetu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 mobilnego w </a:t>
            </a:r>
            <a:r>
              <a:rPr lang="pl-PL" altLang="pl-PL" sz="2800" dirty="0" smtClean="0">
                <a:solidFill>
                  <a:srgbClr val="000000"/>
                </a:solidFill>
                <a:latin typeface="Calibri" panose="020F0502020204030204"/>
              </a:rPr>
              <a:t>smartfonie, a </a:t>
            </a: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nie z otwartych sieci Wi-Fi.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6"/>
              <a:defRPr/>
            </a:pPr>
            <a:r>
              <a:rPr lang="pl-PL" sz="2800" dirty="0">
                <a:solidFill>
                  <a:prstClr val="black"/>
                </a:solidFill>
                <a:latin typeface="Calibri" panose="020F0502020204030204"/>
              </a:rPr>
              <a:t>Telefon używany do dokonywania płatności mobilnych powinien być zawsze zabezpieczony przez </a:t>
            </a:r>
            <a:r>
              <a:rPr lang="pl-PL" sz="2800" b="1" dirty="0">
                <a:solidFill>
                  <a:prstClr val="black"/>
                </a:solidFill>
                <a:latin typeface="Calibri" panose="020F0502020204030204"/>
              </a:rPr>
              <a:t>aktualne oprogramowanie antywirusowe.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6"/>
              <a:defRPr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Oddając telefon do serwisu warto odinstalować aplikację płatności mobilnych.</a:t>
            </a:r>
          </a:p>
          <a:p>
            <a:pPr marL="565150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6"/>
              <a:defRPr/>
            </a:pPr>
            <a:r>
              <a:rPr lang="pl-PL" altLang="pl-PL" sz="2800" dirty="0">
                <a:solidFill>
                  <a:srgbClr val="000000"/>
                </a:solidFill>
                <a:latin typeface="Calibri" panose="020F0502020204030204"/>
              </a:rPr>
              <a:t>Niezwłocznie po utracie telefonu, na którym zainstalowana była aplikacja płatności mobilnych, należy zgłosić ten fakt w swoim banku.</a:t>
            </a: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995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312</TotalTime>
  <Words>544</Words>
  <Application>Microsoft Office PowerPoint</Application>
  <PresentationFormat>Pokaz na ekranie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Kierownictwo</vt:lpstr>
      <vt:lpstr>Prezentacja programu PowerPoint</vt:lpstr>
      <vt:lpstr>Prezentacja programu PowerPoint</vt:lpstr>
      <vt:lpstr>PŁATNOŚCI ZBLIŻENIOWE</vt:lpstr>
      <vt:lpstr>PŁATNOŚCI ZBLIŻENIOWE</vt:lpstr>
      <vt:lpstr>PŁATNOŚCI ZBLIŻENIOWE</vt:lpstr>
      <vt:lpstr>ZASADY BEZPIECZNEGO POSŁUGIWANIA SIĘ KARTAMI PŁATNICZYMI</vt:lpstr>
      <vt:lpstr>Prezentacja programu PowerPoint</vt:lpstr>
      <vt:lpstr>BEZPIECZEŃSTWO PŁATNOŚCI MOBILNYCH SMARTFONEM – podstawowe zasady</vt:lpstr>
      <vt:lpstr>BEZPIECZEŃSTWO PŁATNOŚCI MOBILNYCH SMARTFONEM – podstawowe zasady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26</cp:revision>
  <dcterms:created xsi:type="dcterms:W3CDTF">2019-07-09T12:39:52Z</dcterms:created>
  <dcterms:modified xsi:type="dcterms:W3CDTF">2021-06-24T12:35:42Z</dcterms:modified>
</cp:coreProperties>
</file>